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oppins Light"/>
      <p:regular r:id="rId15"/>
    </p:embeddedFont>
    <p:embeddedFont>
      <p:font typeface="Poppins Light"/>
      <p:regular r:id="rId16"/>
    </p:embeddedFont>
    <p:embeddedFont>
      <p:font typeface="Poppins Light"/>
      <p:regular r:id="rId17"/>
    </p:embeddedFont>
    <p:embeddedFont>
      <p:font typeface="Poppins Light"/>
      <p:regular r:id="rId18"/>
    </p:embeddedFont>
    <p:embeddedFont>
      <p:font typeface="Roboto Light"/>
      <p:regular r:id="rId19"/>
    </p:embeddedFont>
    <p:embeddedFont>
      <p:font typeface="Roboto Light"/>
      <p:regular r:id="rId20"/>
    </p:embeddedFont>
    <p:embeddedFont>
      <p:font typeface="Roboto Light"/>
      <p:regular r:id="rId21"/>
    </p:embeddedFont>
    <p:embeddedFont>
      <p:font typeface="Roboto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459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Optimising Users, Groups, and Role Management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036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With Access Control and Workflow Integration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3217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Presented by: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Jancy Nandini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397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 Project Title 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"AccessFlow: Intelligent Role &amp; Access Management Optimization"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9207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371" y="533757"/>
            <a:ext cx="6048256" cy="606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Introduction &amp; Objectives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9371" y="1625560"/>
            <a:ext cx="242637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Introduction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679371" y="2122884"/>
            <a:ext cx="6399014" cy="931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Structured user and access governance is paramount in enterprise systems. Mismanagement poses significant risks, including data breaches, operational inefficiencies, and compliance failures.</a:t>
            </a:r>
            <a:endParaRPr lang="en-US" sz="15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371" y="3272790"/>
            <a:ext cx="6399014" cy="437816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59635" y="1625560"/>
            <a:ext cx="242637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Objectives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7559635" y="2147173"/>
            <a:ext cx="436721" cy="436721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90428" y="2213848"/>
            <a:ext cx="437245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Streamline Onboarding/Offboarding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190428" y="2711172"/>
            <a:ext cx="5768221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Automate user provisioning and de-provisioning processes.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559635" y="3409831"/>
            <a:ext cx="436721" cy="436721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190428" y="3476506"/>
            <a:ext cx="307074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Automate Access Control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190428" y="3973830"/>
            <a:ext cx="5768221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Implement policies for dynamic access assignment and revocation.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559635" y="4672489"/>
            <a:ext cx="436721" cy="436721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90428" y="4739164"/>
            <a:ext cx="402514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Implement Role-Based Workflows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8190428" y="5236488"/>
            <a:ext cx="5768221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Establish approval mechanisms for role assignments.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7559635" y="5935147"/>
            <a:ext cx="436721" cy="436721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190428" y="6001822"/>
            <a:ext cx="264628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Enforce Least Privilege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8190428" y="6499146"/>
            <a:ext cx="5768221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Ensure users only have access essential for their duties.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229" y="713899"/>
            <a:ext cx="5198864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Core Concepts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229" y="1675567"/>
            <a:ext cx="1039773" cy="12476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61885" y="1883450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Users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461885" y="2332911"/>
            <a:ext cx="644068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Individuals with distinct identities accessing system resources.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229" y="2923223"/>
            <a:ext cx="1039773" cy="15307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61885" y="3131106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Groups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461885" y="3580567"/>
            <a:ext cx="64406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Collections of users sharing common access requirements, simplifying management.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229" y="4454009"/>
            <a:ext cx="1039773" cy="15307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61885" y="4661892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Roles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461885" y="5111353"/>
            <a:ext cx="64406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Predefined sets of permissions (e.g., Create, Read, Update, Delete) assigned to users or groups.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229" y="5984796"/>
            <a:ext cx="1039773" cy="153078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61885" y="619267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Access Control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461885" y="6642140"/>
            <a:ext cx="64406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Mechanisms dictating authorised actions users or groups can perform on resources.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4582" y="365046"/>
            <a:ext cx="3724156" cy="414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Access Control Models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4582" y="1098471"/>
            <a:ext cx="6688693" cy="424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Selecting the appropriate access control model is crucial for robust security and efficient administration. Each model offers distinct advantages based on an organisation's specific needs and complexity.</a:t>
            </a:r>
            <a:endParaRPr lang="en-US" sz="1000" dirty="0"/>
          </a:p>
        </p:txBody>
      </p:sp>
      <p:sp>
        <p:nvSpPr>
          <p:cNvPr id="4" name="Shape 2"/>
          <p:cNvSpPr/>
          <p:nvPr/>
        </p:nvSpPr>
        <p:spPr>
          <a:xfrm>
            <a:off x="464582" y="1672590"/>
            <a:ext cx="6688693" cy="1176099"/>
          </a:xfrm>
          <a:prstGeom prst="roundRect">
            <a:avLst>
              <a:gd name="adj" fmla="val 47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72202" y="1680210"/>
            <a:ext cx="6673453" cy="3869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604957" y="1767483"/>
            <a:ext cx="1065371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Role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1943457" y="1767483"/>
            <a:ext cx="1061561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Read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3278148" y="1767483"/>
            <a:ext cx="1061561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Write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4612838" y="1767483"/>
            <a:ext cx="1061561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Delete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5947529" y="1767483"/>
            <a:ext cx="1065371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Admin</a:t>
            </a:r>
            <a:endParaRPr lang="en-US" sz="1000" dirty="0"/>
          </a:p>
        </p:txBody>
      </p:sp>
      <p:sp>
        <p:nvSpPr>
          <p:cNvPr id="11" name="Shape 9"/>
          <p:cNvSpPr/>
          <p:nvPr/>
        </p:nvSpPr>
        <p:spPr>
          <a:xfrm>
            <a:off x="472202" y="2067163"/>
            <a:ext cx="6673453" cy="3869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604957" y="2154436"/>
            <a:ext cx="1065371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User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1943457" y="2154436"/>
            <a:ext cx="1061561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✅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3278148" y="2154436"/>
            <a:ext cx="1061561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❌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4612838" y="2154436"/>
            <a:ext cx="1061561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❌</a:t>
            </a:r>
            <a:endParaRPr lang="en-US" sz="1000" dirty="0"/>
          </a:p>
        </p:txBody>
      </p:sp>
      <p:sp>
        <p:nvSpPr>
          <p:cNvPr id="16" name="Text 14"/>
          <p:cNvSpPr/>
          <p:nvPr/>
        </p:nvSpPr>
        <p:spPr>
          <a:xfrm>
            <a:off x="5947529" y="2154436"/>
            <a:ext cx="1065371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❌</a:t>
            </a:r>
            <a:endParaRPr lang="en-US" sz="1000" dirty="0"/>
          </a:p>
        </p:txBody>
      </p:sp>
      <p:sp>
        <p:nvSpPr>
          <p:cNvPr id="17" name="Shape 15"/>
          <p:cNvSpPr/>
          <p:nvPr/>
        </p:nvSpPr>
        <p:spPr>
          <a:xfrm>
            <a:off x="472202" y="2454116"/>
            <a:ext cx="6673453" cy="3869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604957" y="2541389"/>
            <a:ext cx="1065371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Admin</a:t>
            </a:r>
            <a:endParaRPr lang="en-US" sz="1000" dirty="0"/>
          </a:p>
        </p:txBody>
      </p:sp>
      <p:sp>
        <p:nvSpPr>
          <p:cNvPr id="19" name="Text 17"/>
          <p:cNvSpPr/>
          <p:nvPr/>
        </p:nvSpPr>
        <p:spPr>
          <a:xfrm>
            <a:off x="1943457" y="2541389"/>
            <a:ext cx="1061561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✅</a:t>
            </a:r>
            <a:endParaRPr lang="en-US" sz="1000" dirty="0"/>
          </a:p>
        </p:txBody>
      </p:sp>
      <p:sp>
        <p:nvSpPr>
          <p:cNvPr id="20" name="Text 18"/>
          <p:cNvSpPr/>
          <p:nvPr/>
        </p:nvSpPr>
        <p:spPr>
          <a:xfrm>
            <a:off x="3278148" y="2541389"/>
            <a:ext cx="1061561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✅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4612838" y="2541389"/>
            <a:ext cx="1061561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✅</a:t>
            </a:r>
            <a:endParaRPr lang="en-US" sz="1000" dirty="0"/>
          </a:p>
        </p:txBody>
      </p:sp>
      <p:sp>
        <p:nvSpPr>
          <p:cNvPr id="22" name="Text 20"/>
          <p:cNvSpPr/>
          <p:nvPr/>
        </p:nvSpPr>
        <p:spPr>
          <a:xfrm>
            <a:off x="5947529" y="2541389"/>
            <a:ext cx="1065371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✅</a:t>
            </a:r>
            <a:endParaRPr lang="en-US" sz="1000" dirty="0"/>
          </a:p>
        </p:txBody>
      </p:sp>
      <p:pic>
        <p:nvPicPr>
          <p:cNvPr id="2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4745" y="1128355"/>
            <a:ext cx="6688693" cy="4576405"/>
          </a:xfrm>
          <a:prstGeom prst="rect">
            <a:avLst/>
          </a:prstGeom>
        </p:spPr>
      </p:pic>
      <p:sp>
        <p:nvSpPr>
          <p:cNvPr id="24" name="Shape 21"/>
          <p:cNvSpPr/>
          <p:nvPr/>
        </p:nvSpPr>
        <p:spPr>
          <a:xfrm>
            <a:off x="7484745" y="5854065"/>
            <a:ext cx="6688693" cy="833318"/>
          </a:xfrm>
          <a:prstGeom prst="roundRect">
            <a:avLst>
              <a:gd name="adj" fmla="val 669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7625120" y="5994440"/>
            <a:ext cx="1659493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RBAC</a:t>
            </a:r>
            <a:endParaRPr lang="en-US" sz="1300" dirty="0"/>
          </a:p>
        </p:txBody>
      </p:sp>
      <p:sp>
        <p:nvSpPr>
          <p:cNvPr id="26" name="Text 23"/>
          <p:cNvSpPr/>
          <p:nvPr/>
        </p:nvSpPr>
        <p:spPr>
          <a:xfrm>
            <a:off x="7625120" y="6334601"/>
            <a:ext cx="6407944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Access is granted based on assigned roles within the organisation.</a:t>
            </a:r>
            <a:endParaRPr lang="en-US" sz="1000" dirty="0"/>
          </a:p>
        </p:txBody>
      </p:sp>
      <p:sp>
        <p:nvSpPr>
          <p:cNvPr id="27" name="Shape 24"/>
          <p:cNvSpPr/>
          <p:nvPr/>
        </p:nvSpPr>
        <p:spPr>
          <a:xfrm>
            <a:off x="7484745" y="6820138"/>
            <a:ext cx="6688693" cy="833318"/>
          </a:xfrm>
          <a:prstGeom prst="roundRect">
            <a:avLst>
              <a:gd name="adj" fmla="val 669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7625120" y="6960513"/>
            <a:ext cx="1659493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ABAC</a:t>
            </a:r>
            <a:endParaRPr lang="en-US" sz="1300" dirty="0"/>
          </a:p>
        </p:txBody>
      </p:sp>
      <p:sp>
        <p:nvSpPr>
          <p:cNvPr id="29" name="Text 26"/>
          <p:cNvSpPr/>
          <p:nvPr/>
        </p:nvSpPr>
        <p:spPr>
          <a:xfrm>
            <a:off x="7625120" y="7300674"/>
            <a:ext cx="6407944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Access decisions are dynamic, based on user, resource, and environmental attributes.</a:t>
            </a:r>
            <a:endParaRPr lang="en-US" sz="1000" dirty="0"/>
          </a:p>
        </p:txBody>
      </p:sp>
      <p:sp>
        <p:nvSpPr>
          <p:cNvPr id="30" name="Shape 27"/>
          <p:cNvSpPr/>
          <p:nvPr/>
        </p:nvSpPr>
        <p:spPr>
          <a:xfrm>
            <a:off x="7484745" y="7786211"/>
            <a:ext cx="6688693" cy="833318"/>
          </a:xfrm>
          <a:prstGeom prst="roundRect">
            <a:avLst>
              <a:gd name="adj" fmla="val 669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31" name="Text 28"/>
          <p:cNvSpPr/>
          <p:nvPr/>
        </p:nvSpPr>
        <p:spPr>
          <a:xfrm>
            <a:off x="7625120" y="7926586"/>
            <a:ext cx="1659493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ACLs</a:t>
            </a:r>
            <a:endParaRPr lang="en-US" sz="1300" dirty="0"/>
          </a:p>
        </p:txBody>
      </p:sp>
      <p:sp>
        <p:nvSpPr>
          <p:cNvPr id="32" name="Text 29"/>
          <p:cNvSpPr/>
          <p:nvPr/>
        </p:nvSpPr>
        <p:spPr>
          <a:xfrm>
            <a:off x="7625120" y="8266748"/>
            <a:ext cx="6407944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Permissions are explicitly defined for individual objects or resources.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1853" y="774859"/>
            <a:ext cx="5468064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Workflows in Action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1853" y="1786414"/>
            <a:ext cx="492085" cy="492085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33827" y="1827371"/>
            <a:ext cx="328017" cy="410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6962656" y="1861542"/>
            <a:ext cx="297072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Automated Workflows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962656" y="2334458"/>
            <a:ext cx="6902291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Workflows orchestrate and automate key processes such as role approval and escalation, auto-removal of dormant access, and reassignment upon role changes, ensuring efficiency and compliance.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1853" y="3821668"/>
            <a:ext cx="492085" cy="492085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33827" y="3862626"/>
            <a:ext cx="328017" cy="410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6962656" y="3896797"/>
            <a:ext cx="345078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ServiceNow Flow Example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6962656" y="4369713"/>
            <a:ext cx="6902291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typical ServiceNow flow might trigger upon employee onboarding, automatically creating a user account, assigning initial roles, and routing approval emails to relevant managers.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51853" y="5856923"/>
            <a:ext cx="492085" cy="492085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33827" y="5897880"/>
            <a:ext cx="328017" cy="410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6962656" y="5932051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Workflow Tools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962656" y="6404967"/>
            <a:ext cx="6902291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Tools such as Business Process Model and Notation (BPMN) platforms, ServiceNow Flow Designer, and custom scripting facilitate the design and implementation of these automated processes.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1373" y="401717"/>
            <a:ext cx="7092077" cy="456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Optimisation &amp; Automation Techniques</a:t>
            </a:r>
            <a:endParaRPr lang="en-US" sz="2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373" y="1241703"/>
            <a:ext cx="6625590" cy="662559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057" y="1241703"/>
            <a:ext cx="365284" cy="3652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01057" y="1789628"/>
            <a:ext cx="1924883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Dynamic Assignment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501057" y="2163961"/>
            <a:ext cx="6625590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Roles and groups are dynamically assigned based on changing user attributes or system events.</a:t>
            </a:r>
            <a:endParaRPr lang="en-US" sz="11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057" y="2762964"/>
            <a:ext cx="365284" cy="3652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01057" y="3310890"/>
            <a:ext cx="1826419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Role Cleanup</a:t>
            </a: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7501057" y="3685223"/>
            <a:ext cx="6625590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Periodic review and minimisation of roles to prevent "role explosion" and reduce attack surfaces.</a:t>
            </a:r>
            <a:endParaRPr lang="en-US" sz="11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057" y="4284226"/>
            <a:ext cx="365284" cy="3652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01057" y="4832152"/>
            <a:ext cx="1826419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Automated Reviews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7501057" y="5206484"/>
            <a:ext cx="6625590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Scheduled access review cycles ensure entitlements remain appropriate and compliant.</a:t>
            </a:r>
            <a:endParaRPr lang="en-US" sz="11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057" y="5805488"/>
            <a:ext cx="365284" cy="3652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01057" y="6353413"/>
            <a:ext cx="1930956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Compliance Tracking</a:t>
            </a:r>
            <a:endParaRPr lang="en-US" sz="1400" dirty="0"/>
          </a:p>
        </p:txBody>
      </p:sp>
      <p:sp>
        <p:nvSpPr>
          <p:cNvPr id="15" name="Text 8"/>
          <p:cNvSpPr/>
          <p:nvPr/>
        </p:nvSpPr>
        <p:spPr>
          <a:xfrm>
            <a:off x="7501057" y="6727746"/>
            <a:ext cx="6625590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Workflow-driven tracking and reporting of access changes for audit readiness and regulatory adherence.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3447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Use Case, Challenges &amp; Best Practices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963692"/>
            <a:ext cx="6780014" cy="463891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96835" y="5730121"/>
            <a:ext cx="1694974" cy="327898"/>
          </a:xfrm>
          <a:prstGeom prst="roundRect">
            <a:avLst>
              <a:gd name="adj" fmla="val 1452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550" y="5794415"/>
            <a:ext cx="159425" cy="199311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396835" y="6086356"/>
            <a:ext cx="3389948" cy="327898"/>
          </a:xfrm>
          <a:prstGeom prst="roundRect">
            <a:avLst>
              <a:gd name="adj" fmla="val 1452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037" y="6150650"/>
            <a:ext cx="159425" cy="199311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396835" y="6442591"/>
            <a:ext cx="5084921" cy="327898"/>
          </a:xfrm>
          <a:prstGeom prst="roundRect">
            <a:avLst>
              <a:gd name="adj" fmla="val 1452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524" y="6506885"/>
            <a:ext cx="159425" cy="199311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396835" y="6798826"/>
            <a:ext cx="6780014" cy="327898"/>
          </a:xfrm>
          <a:prstGeom prst="roundRect">
            <a:avLst>
              <a:gd name="adj" fmla="val 1452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130" y="6863120"/>
            <a:ext cx="159425" cy="199311"/>
          </a:xfrm>
          <a:prstGeom prst="rect">
            <a:avLst/>
          </a:prstGeom>
        </p:spPr>
      </p:pic>
      <p:sp>
        <p:nvSpPr>
          <p:cNvPr id="12" name="Shape 5"/>
          <p:cNvSpPr/>
          <p:nvPr/>
        </p:nvSpPr>
        <p:spPr>
          <a:xfrm>
            <a:off x="396835" y="7240072"/>
            <a:ext cx="226814" cy="226814"/>
          </a:xfrm>
          <a:prstGeom prst="roundRect">
            <a:avLst>
              <a:gd name="adj" fmla="val 2100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341" y="7264837"/>
            <a:ext cx="141684" cy="177165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36997" y="726483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Onboarding</a:t>
            </a:r>
            <a:endParaRPr lang="en-US" sz="1100" dirty="0"/>
          </a:p>
        </p:txBody>
      </p:sp>
      <p:sp>
        <p:nvSpPr>
          <p:cNvPr id="15" name="Text 7"/>
          <p:cNvSpPr/>
          <p:nvPr/>
        </p:nvSpPr>
        <p:spPr>
          <a:xfrm>
            <a:off x="736997" y="7555349"/>
            <a:ext cx="643985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New IT staff are provisioned.</a:t>
            </a:r>
            <a:endParaRPr lang="en-US" sz="850" dirty="0"/>
          </a:p>
        </p:txBody>
      </p:sp>
      <p:sp>
        <p:nvSpPr>
          <p:cNvPr id="16" name="Shape 8"/>
          <p:cNvSpPr/>
          <p:nvPr/>
        </p:nvSpPr>
        <p:spPr>
          <a:xfrm>
            <a:off x="396835" y="7906822"/>
            <a:ext cx="226814" cy="226814"/>
          </a:xfrm>
          <a:prstGeom prst="roundRect">
            <a:avLst>
              <a:gd name="adj" fmla="val 2100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341" y="7931587"/>
            <a:ext cx="141684" cy="177165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736997" y="7931587"/>
            <a:ext cx="152364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Auto Role Assignment</a:t>
            </a:r>
            <a:endParaRPr lang="en-US" sz="1100" dirty="0"/>
          </a:p>
        </p:txBody>
      </p:sp>
      <p:sp>
        <p:nvSpPr>
          <p:cNvPr id="19" name="Text 10"/>
          <p:cNvSpPr/>
          <p:nvPr/>
        </p:nvSpPr>
        <p:spPr>
          <a:xfrm>
            <a:off x="736997" y="8222099"/>
            <a:ext cx="643985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Roles assigned based on job function.</a:t>
            </a:r>
            <a:endParaRPr lang="en-US" sz="850" dirty="0"/>
          </a:p>
        </p:txBody>
      </p:sp>
      <p:sp>
        <p:nvSpPr>
          <p:cNvPr id="20" name="Shape 11"/>
          <p:cNvSpPr/>
          <p:nvPr/>
        </p:nvSpPr>
        <p:spPr>
          <a:xfrm>
            <a:off x="396835" y="8573572"/>
            <a:ext cx="226814" cy="226814"/>
          </a:xfrm>
          <a:prstGeom prst="roundRect">
            <a:avLst>
              <a:gd name="adj" fmla="val 2100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2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341" y="8598337"/>
            <a:ext cx="141684" cy="177165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736997" y="859833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Access Approval</a:t>
            </a:r>
            <a:endParaRPr lang="en-US" sz="1100" dirty="0"/>
          </a:p>
        </p:txBody>
      </p:sp>
      <p:sp>
        <p:nvSpPr>
          <p:cNvPr id="23" name="Text 13"/>
          <p:cNvSpPr/>
          <p:nvPr/>
        </p:nvSpPr>
        <p:spPr>
          <a:xfrm>
            <a:off x="736997" y="8888849"/>
            <a:ext cx="643985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Managerial approval workflows initiated.</a:t>
            </a:r>
            <a:endParaRPr lang="en-US" sz="850" dirty="0"/>
          </a:p>
        </p:txBody>
      </p:sp>
      <p:sp>
        <p:nvSpPr>
          <p:cNvPr id="24" name="Shape 14"/>
          <p:cNvSpPr/>
          <p:nvPr/>
        </p:nvSpPr>
        <p:spPr>
          <a:xfrm>
            <a:off x="396835" y="9240322"/>
            <a:ext cx="226814" cy="226814"/>
          </a:xfrm>
          <a:prstGeom prst="roundRect">
            <a:avLst>
              <a:gd name="adj" fmla="val 2100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2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341" y="9265087"/>
            <a:ext cx="141684" cy="177165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736997" y="926508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Workflow Logging</a:t>
            </a:r>
            <a:endParaRPr lang="en-US" sz="1100" dirty="0"/>
          </a:p>
        </p:txBody>
      </p:sp>
      <p:sp>
        <p:nvSpPr>
          <p:cNvPr id="27" name="Text 16"/>
          <p:cNvSpPr/>
          <p:nvPr/>
        </p:nvSpPr>
        <p:spPr>
          <a:xfrm>
            <a:off x="736997" y="9555599"/>
            <a:ext cx="643985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All access changes are logged for audit.</a:t>
            </a:r>
            <a:endParaRPr lang="en-US" sz="850" dirty="0"/>
          </a:p>
        </p:txBody>
      </p:sp>
      <p:sp>
        <p:nvSpPr>
          <p:cNvPr id="28" name="Shape 17"/>
          <p:cNvSpPr/>
          <p:nvPr/>
        </p:nvSpPr>
        <p:spPr>
          <a:xfrm>
            <a:off x="7461171" y="963692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9" name="Text 18"/>
          <p:cNvSpPr/>
          <p:nvPr/>
        </p:nvSpPr>
        <p:spPr>
          <a:xfrm>
            <a:off x="7829669" y="100262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Challenges</a:t>
            </a:r>
            <a:endParaRPr lang="en-US" sz="1100" dirty="0"/>
          </a:p>
        </p:txBody>
      </p:sp>
      <p:sp>
        <p:nvSpPr>
          <p:cNvPr id="30" name="Text 19"/>
          <p:cNvSpPr/>
          <p:nvPr/>
        </p:nvSpPr>
        <p:spPr>
          <a:xfrm>
            <a:off x="7829669" y="1293138"/>
            <a:ext cx="6411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Role explosion: Uncontrolled proliferation of roles.</a:t>
            </a:r>
            <a:endParaRPr lang="en-US" sz="850" dirty="0"/>
          </a:p>
        </p:txBody>
      </p:sp>
      <p:sp>
        <p:nvSpPr>
          <p:cNvPr id="31" name="Text 20"/>
          <p:cNvSpPr/>
          <p:nvPr/>
        </p:nvSpPr>
        <p:spPr>
          <a:xfrm>
            <a:off x="7829669" y="1514237"/>
            <a:ext cx="6411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Inactive users: Dormant accounts posing security risks.</a:t>
            </a:r>
            <a:endParaRPr lang="en-US" sz="850" dirty="0"/>
          </a:p>
        </p:txBody>
      </p:sp>
      <p:sp>
        <p:nvSpPr>
          <p:cNvPr id="32" name="Text 21"/>
          <p:cNvSpPr/>
          <p:nvPr/>
        </p:nvSpPr>
        <p:spPr>
          <a:xfrm>
            <a:off x="7829669" y="1735336"/>
            <a:ext cx="6411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Audit trail maintenance: Ensuring comprehensive logging for compliance.</a:t>
            </a:r>
            <a:endParaRPr lang="en-US" sz="850" dirty="0"/>
          </a:p>
        </p:txBody>
      </p:sp>
      <p:sp>
        <p:nvSpPr>
          <p:cNvPr id="33" name="Shape 22"/>
          <p:cNvSpPr/>
          <p:nvPr/>
        </p:nvSpPr>
        <p:spPr>
          <a:xfrm>
            <a:off x="7461171" y="2143601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34" name="Text 23"/>
          <p:cNvSpPr/>
          <p:nvPr/>
        </p:nvSpPr>
        <p:spPr>
          <a:xfrm>
            <a:off x="7829669" y="218253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Best Practices</a:t>
            </a:r>
            <a:endParaRPr lang="en-US" sz="1100" dirty="0"/>
          </a:p>
        </p:txBody>
      </p:sp>
      <p:sp>
        <p:nvSpPr>
          <p:cNvPr id="35" name="Text 24"/>
          <p:cNvSpPr/>
          <p:nvPr/>
        </p:nvSpPr>
        <p:spPr>
          <a:xfrm>
            <a:off x="7829669" y="2473047"/>
            <a:ext cx="6411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Regular access reviews: Periodically validate user entitlements.</a:t>
            </a:r>
            <a:endParaRPr lang="en-US" sz="850" dirty="0"/>
          </a:p>
        </p:txBody>
      </p:sp>
      <p:sp>
        <p:nvSpPr>
          <p:cNvPr id="36" name="Text 25"/>
          <p:cNvSpPr/>
          <p:nvPr/>
        </p:nvSpPr>
        <p:spPr>
          <a:xfrm>
            <a:off x="7829669" y="2694146"/>
            <a:ext cx="6411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Clearly defined roles: Create concise, purpose-driven roles.</a:t>
            </a:r>
            <a:endParaRPr lang="en-US" sz="850" dirty="0"/>
          </a:p>
        </p:txBody>
      </p:sp>
      <p:sp>
        <p:nvSpPr>
          <p:cNvPr id="37" name="Text 26"/>
          <p:cNvSpPr/>
          <p:nvPr/>
        </p:nvSpPr>
        <p:spPr>
          <a:xfrm>
            <a:off x="7829669" y="2915245"/>
            <a:ext cx="6411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Least privilege: Grant minimum necessary access for tasks.</a:t>
            </a:r>
            <a:endParaRPr lang="en-US" sz="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5602"/>
            <a:ext cx="75402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Conclusion &amp; Future Scope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81357"/>
            <a:ext cx="3431143" cy="283488"/>
          </a:xfrm>
          <a:prstGeom prst="roundRect">
            <a:avLst>
              <a:gd name="adj" fmla="val 336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281357"/>
            <a:ext cx="3088005" cy="283488"/>
          </a:xfrm>
          <a:prstGeom prst="roundRect">
            <a:avLst>
              <a:gd name="adj" fmla="val 33606"/>
            </a:avLst>
          </a:prstGeom>
          <a:solidFill>
            <a:srgbClr val="F2F2F3"/>
          </a:solidFill>
          <a:ln/>
        </p:spPr>
      </p:sp>
      <p:sp>
        <p:nvSpPr>
          <p:cNvPr id="5" name="Text 3"/>
          <p:cNvSpPr/>
          <p:nvPr/>
        </p:nvSpPr>
        <p:spPr>
          <a:xfrm>
            <a:off x="4394954" y="2281357"/>
            <a:ext cx="55745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90%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2848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Enhanced Security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33863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Reduced vulnerability from access misuse.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35893" y="2281357"/>
            <a:ext cx="3456980" cy="283488"/>
          </a:xfrm>
          <a:prstGeom prst="roundRect">
            <a:avLst>
              <a:gd name="adj" fmla="val 336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35893" y="2281357"/>
            <a:ext cx="2592705" cy="283488"/>
          </a:xfrm>
          <a:prstGeom prst="roundRect">
            <a:avLst>
              <a:gd name="adj" fmla="val 33606"/>
            </a:avLst>
          </a:prstGeom>
          <a:solidFill>
            <a:srgbClr val="F2F2F3"/>
          </a:solidFill>
          <a:ln/>
        </p:spPr>
      </p:sp>
      <p:sp>
        <p:nvSpPr>
          <p:cNvPr id="10" name="Text 8"/>
          <p:cNvSpPr/>
          <p:nvPr/>
        </p:nvSpPr>
        <p:spPr>
          <a:xfrm>
            <a:off x="8862893" y="2281357"/>
            <a:ext cx="5316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75%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35893" y="2848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Operational Agility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35893" y="333863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Faster user provisioning and de-provisioning.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77995" y="2281357"/>
            <a:ext cx="3431381" cy="283488"/>
          </a:xfrm>
          <a:prstGeom prst="roundRect">
            <a:avLst>
              <a:gd name="adj" fmla="val 336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77995" y="2281357"/>
            <a:ext cx="2745105" cy="283488"/>
          </a:xfrm>
          <a:prstGeom prst="roundRect">
            <a:avLst>
              <a:gd name="adj" fmla="val 33606"/>
            </a:avLst>
          </a:prstGeom>
          <a:solidFill>
            <a:srgbClr val="F2F2F3"/>
          </a:solidFill>
          <a:ln/>
        </p:spPr>
      </p:sp>
      <p:sp>
        <p:nvSpPr>
          <p:cNvPr id="15" name="Text 13"/>
          <p:cNvSpPr/>
          <p:nvPr/>
        </p:nvSpPr>
        <p:spPr>
          <a:xfrm>
            <a:off x="13279398" y="2281357"/>
            <a:ext cx="55721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80%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677995" y="2848213"/>
            <a:ext cx="32440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Compliance Readiness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77995" y="333863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Robust audit trails and policy enforcement.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93790" y="43195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530906" y="4397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Future Scope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1530906" y="4887873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AI-driven role suggestions: Leveraging machine learning for optimal role design.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530906" y="5692973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Cross-platform IAM integration: Unified identity and access management across diverse environments.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530906" y="6498074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Advanced ABAC models: More granular and dynamic access decisions.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456884" y="43195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8194000" y="4397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Q&amp;A / Thank You!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2025-06-25T11:36:39Z</dcterms:created>
  <dcterms:modified xsi:type="dcterms:W3CDTF">2025-06-25T11:36:39Z</dcterms:modified>
</cp:coreProperties>
</file>